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21" r:id="rId4"/>
    <p:sldId id="311" r:id="rId5"/>
    <p:sldId id="352" r:id="rId6"/>
    <p:sldId id="258" r:id="rId7"/>
    <p:sldId id="268" r:id="rId8"/>
    <p:sldId id="259" r:id="rId9"/>
    <p:sldId id="270" r:id="rId10"/>
    <p:sldId id="272" r:id="rId11"/>
    <p:sldId id="271" r:id="rId12"/>
    <p:sldId id="273" r:id="rId13"/>
    <p:sldId id="486" r:id="rId14"/>
    <p:sldId id="275" r:id="rId15"/>
    <p:sldId id="351" r:id="rId16"/>
    <p:sldId id="485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0" i="0" dirty="0"/>
            <a:t>O Altar de Holocausto, também conhecido como Altar da Transferência ou Altar de Bronze, era o lugar onde se ofereciam diversos tipos de sacrifícios a Deus; conscientizando o povo sobre a necessidade de ter o seu pecado perdoado.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 custLinFactNeighborX="-2157" custLinFactNeighborY="65257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116186"/>
          <a:ext cx="7765322" cy="212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0" i="0" kern="1200" dirty="0"/>
            <a:t>O Altar de Holocausto, também conhecido como Altar da Transferência ou Altar de Bronze, era o lugar onde se ofereciam diversos tipos de sacrifícios a Deus; conscientizando o povo sobre a necessidade de ter o seu pecado perdoado.</a:t>
          </a:r>
          <a:endParaRPr lang="pt-BR" sz="2600" kern="1200" dirty="0"/>
        </a:p>
      </dsp:txBody>
      <dsp:txXfrm>
        <a:off x="103949" y="220135"/>
        <a:ext cx="7557424" cy="1921502"/>
      </dsp:txXfrm>
    </dsp:sp>
    <dsp:sp modelId="{5C3444A8-58A4-4420-BFDE-51A630DDCB38}">
      <dsp:nvSpPr>
        <dsp:cNvPr id="0" name=""/>
        <dsp:cNvSpPr/>
      </dsp:nvSpPr>
      <dsp:spPr>
        <a:xfrm>
          <a:off x="0" y="2338924"/>
          <a:ext cx="7765322" cy="212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600" kern="1200"/>
        </a:p>
      </dsp:txBody>
      <dsp:txXfrm>
        <a:off x="103949" y="2442873"/>
        <a:ext cx="7557424" cy="19215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13/08/2021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13/08/2021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12" Type="http://schemas.openxmlformats.org/officeDocument/2006/relationships/image" Target="../media/image34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11" Type="http://schemas.openxmlformats.org/officeDocument/2006/relationships/hyperlink" Target="https://go.hotmart.com/D45351936X?dp=1" TargetMode="External"/><Relationship Id="rId5" Type="http://schemas.openxmlformats.org/officeDocument/2006/relationships/image" Target="../media/image29.jpeg"/><Relationship Id="rId10" Type="http://schemas.openxmlformats.org/officeDocument/2006/relationships/hyperlink" Target="https://t.me/juliocesarmedeiros" TargetMode="External"/><Relationship Id="rId4" Type="http://schemas.openxmlformats.org/officeDocument/2006/relationships/image" Target="../media/image28.gif"/><Relationship Id="rId9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contatoalienigena.blogspot.com/2014/04/arca-da-alianca-o-primeiro-capacitor-de.html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s://www.biblegateway.com/passage/?search=Ex%2027:1-8&amp;version=NVI-PT&amp;src=tools" TargetMode="Externa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0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Ex%204:27-35&amp;version=NVI-PT&amp;src=tools" TargetMode="External"/><Relationship Id="rId2" Type="http://schemas.openxmlformats.org/officeDocument/2006/relationships/hyperlink" Target="https://www.biblegateway.com/passage/?search=Ex%2027:2&amp;version=NVI-PT&amp;src=tools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hyperlink" Target="https://www.biblegateway.com/passage/?search=Ex%2038:2&amp;version=NVI-PT&amp;src=tool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1"/>
            <a:ext cx="6433523" cy="3516195"/>
          </a:xfrm>
        </p:spPr>
        <p:txBody>
          <a:bodyPr>
            <a:normAutofit/>
          </a:bodyPr>
          <a:lstStyle/>
          <a:p>
            <a:pPr algn="l"/>
            <a: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  <a:t>Lição 07 - O Altar do Holocausto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728" y="451337"/>
            <a:ext cx="10223643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2 - Características do Altar de Holocausto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728" y="1566631"/>
            <a:ext cx="4769140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As dimensões do Altar de Holocausto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29" y="2386496"/>
            <a:ext cx="4769139" cy="422241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000" dirty="0"/>
              <a:t>Quando vemos a descrição divina para Moisés acerca do Tabernáculo (</a:t>
            </a:r>
            <a:r>
              <a:rPr lang="pt-BR" sz="2000" dirty="0" err="1"/>
              <a:t>Ex</a:t>
            </a:r>
            <a:r>
              <a:rPr lang="pt-BR" sz="2000" dirty="0"/>
              <a:t> 27:1), percebemos claramente que ele teria três côvados de altura. Podemos dizer que três é o número da Trindade divina</a:t>
            </a:r>
          </a:p>
          <a:p>
            <a:r>
              <a:rPr lang="pt-BR" sz="2000" dirty="0"/>
              <a:t>. Outro detalhe que merece ser notado está no fato do Altar ser quadrado, fazendo uma alusão clara à vida e obra de Cristo, que seriam abordadas em quatro visões diferentes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3622" y="1566631"/>
            <a:ext cx="4684750" cy="805779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O fogo deveria queimar continuamente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3622" y="2353834"/>
            <a:ext cx="4684749" cy="4281647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Em Levíticos 6.12-13, observamos que o fogo deveria arder continuamente sobe o altar; o sacerdote, portanto, deveria colocar lenha nele todas as manhãs.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 Vale salientar que a chama inicial foi acesa pelo próprio Deus e caberia ao homem a responsabilidade de mantê-la acesa para o sacrifício.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Este fogo do Altar de Holocausto era também usado para acender o altar de incenso e as lâmpadas do Castiçal de ouro.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 Quando a Bíblia diz que </a:t>
            </a:r>
            <a:r>
              <a:rPr lang="pt-BR" dirty="0" err="1"/>
              <a:t>Nadabe</a:t>
            </a:r>
            <a:r>
              <a:rPr lang="pt-BR" dirty="0"/>
              <a:t> e </a:t>
            </a:r>
            <a:r>
              <a:rPr lang="pt-BR" dirty="0" err="1"/>
              <a:t>Abiú</a:t>
            </a:r>
            <a:r>
              <a:rPr lang="pt-BR" dirty="0"/>
              <a:t> morreram por levar o fogo estranho, isso diz respeito ao fogo que eles levaram para o Altar de Incenso porque não saiu do Altar de Holocausto.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117AB3D3-3C9C-4DED-809A-78734805B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pt-BR"/>
              <a:t>3 - O Altar de Holocausto e a cruz de Cristo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93661" y="2599509"/>
            <a:ext cx="4530898" cy="3639450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 b="0" i="0" dirty="0">
                <a:effectLst/>
                <a:latin typeface="Nunito Sans"/>
              </a:rPr>
              <a:t>Sabemos que o Altar de Holocausto apontava para a cruz de Cristo que mostraria ao mundo inteiro que o amor de Deus vai além das culpas, pecados e desvios da humanidade. Diante do pecado, a graça superabundou (</a:t>
            </a:r>
            <a:r>
              <a:rPr lang="pt-BR" sz="2000" b="0" i="0">
                <a:effectLst/>
                <a:latin typeface="Nunito Sans"/>
              </a:rPr>
              <a:t>Rm</a:t>
            </a:r>
            <a:r>
              <a:rPr lang="pt-BR" sz="2000" b="0" i="0" dirty="0">
                <a:effectLst/>
                <a:latin typeface="Nunito Sans"/>
              </a:rPr>
              <a:t> 5.20)</a:t>
            </a:r>
            <a:endParaRPr lang="pt-BR" sz="2000" dirty="0"/>
          </a:p>
        </p:txBody>
      </p:sp>
      <p:pic>
        <p:nvPicPr>
          <p:cNvPr id="3074" name="Picture 2" descr="O Altar do Holocausto">
            <a:extLst>
              <a:ext uri="{FF2B5EF4-FFF2-40B4-BE49-F238E27FC236}">
                <a16:creationId xmlns:a16="http://schemas.microsoft.com/office/drawing/2014/main" id="{20E0959D-8CE5-4245-ADE8-C3C778EFD7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2" r="8711" b="2"/>
          <a:stretch/>
        </p:blipFill>
        <p:spPr bwMode="auto">
          <a:xfrm>
            <a:off x="5911532" y="2484255"/>
            <a:ext cx="5150277" cy="371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" name="Rectangle 194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01" y="308029"/>
            <a:ext cx="11905793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3 - O Altar de Holocausto e a cruz de Cristo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102" y="1467778"/>
            <a:ext cx="3977253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A lei exigia morte pelo pecado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3103" y="2413066"/>
            <a:ext cx="3977254" cy="413690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000" dirty="0"/>
              <a:t>Nos rituais estabelecidos por Deus, vemos que, embora para cada pecado tivesse um tipo de oferta para o sacrifício, todos envolviam a morte de animais, pois como descrito pelo escritor aos Hebreus 9.22; sem sangue não existe remissão de pecado. Os derradeiros momentos de Cristo vemos seu sangue sendo derramado, no </a:t>
            </a:r>
            <a:r>
              <a:rPr lang="pt-BR" sz="2000" dirty="0" err="1"/>
              <a:t>Getsêmani</a:t>
            </a:r>
            <a:r>
              <a:rPr lang="pt-BR" sz="2000" dirty="0"/>
              <a:t> suou sangue, sangue saiu de fonte e na cruz do Calvário sangue esvaiu de suas feridas. 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208641" y="2372410"/>
            <a:ext cx="3977253" cy="4177561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1800" dirty="0"/>
              <a:t>O escritor da epístola aos Hebreus, ao escrever sua missiva, mostra a superioridade de Jesus a todo o sacrifício e sacerdócio veterotestamentário. No AT, todos os dias havia morte e derramamento de sangue de animais como expiação pelo pecado do povo. Através de Jesus, vemos que foi necessário apenas um sacrifício, o sacrifício perfeito para que a humanidade tivesse o perdão de seus pecados. Outro fator interessante é que os animais morriam e não tornavam mais a vida. </a:t>
            </a:r>
            <a:endParaRPr lang="pt-BR" sz="16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FA400BA-2DB6-4347-98A4-65B07B8F86BD}"/>
              </a:ext>
            </a:extLst>
          </p:cNvPr>
          <p:cNvSpPr txBox="1"/>
          <p:nvPr/>
        </p:nvSpPr>
        <p:spPr>
          <a:xfrm>
            <a:off x="8442504" y="1518174"/>
            <a:ext cx="3606391" cy="20313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/>
              <a:t>Jesus, além de morrer, ressuscitou ao terceiro para nos fazer a maior promessa, não de uma terra que mana leite e mel, mas sim de uma cidade onde as ruas são de ouro e os muros de cristais (</a:t>
            </a:r>
            <a:r>
              <a:rPr lang="pt-BR" dirty="0" err="1"/>
              <a:t>Hb</a:t>
            </a:r>
            <a:r>
              <a:rPr lang="pt-BR" dirty="0"/>
              <a:t> 10.11-12; </a:t>
            </a:r>
            <a:r>
              <a:rPr lang="pt-BR" dirty="0" err="1"/>
              <a:t>Ap</a:t>
            </a:r>
            <a:r>
              <a:rPr lang="pt-BR" dirty="0"/>
              <a:t> 21.10-27).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B810DE2-EA12-40E9-BB56-D32AE5989C65}"/>
              </a:ext>
            </a:extLst>
          </p:cNvPr>
          <p:cNvSpPr txBox="1"/>
          <p:nvPr/>
        </p:nvSpPr>
        <p:spPr>
          <a:xfrm>
            <a:off x="8442503" y="3721271"/>
            <a:ext cx="3606391" cy="286232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 err="1"/>
              <a:t>Complementanto</a:t>
            </a:r>
            <a:endParaRPr lang="pt-BR" dirty="0"/>
          </a:p>
          <a:p>
            <a:r>
              <a:rPr lang="pt-BR" dirty="0"/>
              <a:t>Apreciando os rituais de holocaustos, observamos que os sacrifícios de cordeiros eram realizados pela manhã e ao entardecer (</a:t>
            </a:r>
            <a:r>
              <a:rPr lang="pt-BR" dirty="0" err="1"/>
              <a:t>Êx</a:t>
            </a:r>
            <a:r>
              <a:rPr lang="pt-BR" dirty="0"/>
              <a:t> 29.39). Jesus como Cordeiro de Deus foi sacrificado na cruz justamente na hora nona, ou seja, às três horas da tarde (Mc 15.34-37)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E74CD78C-4215-4753-A19C-9F547C439191}"/>
              </a:ext>
            </a:extLst>
          </p:cNvPr>
          <p:cNvSpPr txBox="1">
            <a:spLocks/>
          </p:cNvSpPr>
          <p:nvPr/>
        </p:nvSpPr>
        <p:spPr>
          <a:xfrm>
            <a:off x="4208641" y="1467778"/>
            <a:ext cx="3977253" cy="8239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3.2. Jesus é superior aos sacrifícios do AT</a:t>
            </a:r>
          </a:p>
        </p:txBody>
      </p:sp>
    </p:spTree>
    <p:extLst>
      <p:ext uri="{BB962C8B-B14F-4D97-AF65-F5344CB8AC3E}">
        <p14:creationId xmlns:p14="http://schemas.microsoft.com/office/powerpoint/2010/main" val="350505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 build="p"/>
      <p:bldP spid="15" grpId="0" animBg="1"/>
      <p:bldP spid="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Como fazer uma conclusão? - Toda Matéria">
            <a:extLst>
              <a:ext uri="{FF2B5EF4-FFF2-40B4-BE49-F238E27FC236}">
                <a16:creationId xmlns:a16="http://schemas.microsoft.com/office/drawing/2014/main" id="{84859233-A58B-4562-B0E3-B6DDD3FA42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3" r="1" b="1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FCD634C-A016-4AF3-892B-ADD682C622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Conclusão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D8C98C2-4615-483C-B20C-BDB936957918}"/>
              </a:ext>
            </a:extLst>
          </p:cNvPr>
          <p:cNvSpPr txBox="1"/>
          <p:nvPr/>
        </p:nvSpPr>
        <p:spPr>
          <a:xfrm>
            <a:off x="838200" y="2434201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0" i="0" dirty="0">
                <a:effectLst/>
              </a:rPr>
              <a:t>A morte de Jesus era necessária para que a humanidade pudesse ser resgatada de seus pecados.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000" b="0" i="0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480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213" y="0"/>
            <a:ext cx="5837649" cy="3261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623677D-910D-41E9-86A6-BEBD513E1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4" y="841598"/>
            <a:ext cx="3726425" cy="3726425"/>
          </a:xfrm>
          <a:prstGeom prst="rect">
            <a:avLst/>
          </a:prstGeom>
        </p:spPr>
      </p:pic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5" y="4856078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013" y="2913250"/>
            <a:ext cx="1885477" cy="3315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7021510" y="5001861"/>
            <a:ext cx="1158682" cy="1873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4411451" y="3163269"/>
            <a:ext cx="2625751" cy="2392224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10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BCAD959F-17A5-48AA-A436-BEDFEE90161F}"/>
              </a:ext>
            </a:extLst>
          </p:cNvPr>
          <p:cNvGrpSpPr/>
          <p:nvPr/>
        </p:nvGrpSpPr>
        <p:grpSpPr>
          <a:xfrm>
            <a:off x="7556473" y="3393335"/>
            <a:ext cx="4472684" cy="3468286"/>
            <a:chOff x="43782" y="2855194"/>
            <a:chExt cx="4472684" cy="3468286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E2CD8D81-37BF-4F10-8062-94008A0D5306}"/>
                </a:ext>
              </a:extLst>
            </p:cNvPr>
            <p:cNvSpPr txBox="1"/>
            <p:nvPr/>
          </p:nvSpPr>
          <p:spPr>
            <a:xfrm>
              <a:off x="43782" y="2855194"/>
              <a:ext cx="4408714" cy="175432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https://go.hotmart.com/D45351936X?dp=1</a:t>
              </a:r>
              <a:r>
                <a:rPr lang="pt-BR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pt-BR" dirty="0"/>
                <a:t>Venha ser nosso aluno neste curso de professores de Escola Dominical! Não perca está oportunidade.</a:t>
              </a:r>
            </a:p>
            <a:p>
              <a:r>
                <a:rPr lang="pt-BR" dirty="0"/>
                <a:t> Totalmente on-line</a:t>
              </a:r>
            </a:p>
            <a:p>
              <a:r>
                <a:rPr lang="pt-BR" dirty="0"/>
                <a:t>Certificado ao final</a:t>
              </a: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42C81C0A-FECB-470C-8849-37E4502BF1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685" y="3873699"/>
              <a:ext cx="2449781" cy="24497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</p:grpSp>
    </p:spTree>
    <p:extLst>
      <p:ext uri="{BB962C8B-B14F-4D97-AF65-F5344CB8AC3E}">
        <p14:creationId xmlns:p14="http://schemas.microsoft.com/office/powerpoint/2010/main" val="23383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7C824-4582-41E0-8A7D-65F7BE13B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222222"/>
                </a:solidFill>
                <a:latin typeface="Georgia" panose="02040502050405020303" pitchFamily="18" charset="0"/>
              </a:rPr>
              <a:t>Fonte: 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809A44E-0524-4A1E-975C-0DDB17F54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b="0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Revista Betel Conectar, O Tabernáculo. 3° tri 2021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5038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5F0ECACB-1398-471C-A340-7F844E9A0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Dica</a:t>
            </a:r>
            <a:r>
              <a:rPr lang="en-US"/>
              <a:t> de leitura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A57A2E27-5CAF-477F-A83A-A66ABC017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Imagem 2" descr="Computador portátil em cima da mesa&#10;&#10;Descrição gerada automaticamente">
            <a:extLst>
              <a:ext uri="{FF2B5EF4-FFF2-40B4-BE49-F238E27FC236}">
                <a16:creationId xmlns:a16="http://schemas.microsoft.com/office/drawing/2014/main" id="{68606B0F-D4FC-4BE2-A05B-4E0B838F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3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5B4B468-2C5B-48F2-B2D7-D68F7903FE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101" y="2314937"/>
            <a:ext cx="6573667" cy="369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Espaço Reservado para Conteúdo 6" descr="Logotipo&#10;&#10;Descrição gerada automaticamente">
            <a:extLst>
              <a:ext uri="{FF2B5EF4-FFF2-40B4-BE49-F238E27FC236}">
                <a16:creationId xmlns:a16="http://schemas.microsoft.com/office/drawing/2014/main" id="{43B9ABAF-D26E-4654-A0CB-1E93228B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642" y="1962681"/>
            <a:ext cx="3220872" cy="1959758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C0879E2-8E01-42A7-85B5-9F6ABD8D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>
            <a:normAutofit/>
          </a:bodyPr>
          <a:lstStyle/>
          <a:p>
            <a:r>
              <a:rPr lang="pt-BR" dirty="0"/>
              <a:t>Você quer um curso sobre Tabernáculo?</a:t>
            </a:r>
          </a:p>
        </p:txBody>
      </p:sp>
      <p:pic>
        <p:nvPicPr>
          <p:cNvPr id="11" name="Imagem 10" descr="Empresária segurando um cartaz">
            <a:extLst>
              <a:ext uri="{FF2B5EF4-FFF2-40B4-BE49-F238E27FC236}">
                <a16:creationId xmlns:a16="http://schemas.microsoft.com/office/drawing/2014/main" id="{412F1E5C-3DDA-4FCC-8288-6EF2DE3B2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3" y="3722355"/>
            <a:ext cx="3135832" cy="469799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609342B-7474-4757-AB1B-7D9C0AE26BA4}"/>
              </a:ext>
            </a:extLst>
          </p:cNvPr>
          <p:cNvSpPr txBox="1"/>
          <p:nvPr/>
        </p:nvSpPr>
        <p:spPr>
          <a:xfrm>
            <a:off x="952476" y="4974227"/>
            <a:ext cx="3605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Em breve!</a:t>
            </a:r>
          </a:p>
        </p:txBody>
      </p:sp>
    </p:spTree>
    <p:extLst>
      <p:ext uri="{BB962C8B-B14F-4D97-AF65-F5344CB8AC3E}">
        <p14:creationId xmlns:p14="http://schemas.microsoft.com/office/powerpoint/2010/main" val="2456856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Uma imagem contendo quarto, relógio&#10;&#10;Descrição gerada automaticamente">
            <a:extLst>
              <a:ext uri="{FF2B5EF4-FFF2-40B4-BE49-F238E27FC236}">
                <a16:creationId xmlns:a16="http://schemas.microsoft.com/office/drawing/2014/main" id="{9BA13EC3-EC08-4D2B-A65B-3D51FCFB22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57445" y="323850"/>
            <a:ext cx="5430974" cy="339436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20952" y="483389"/>
            <a:ext cx="5692628" cy="970450"/>
          </a:xfrm>
        </p:spPr>
        <p:txBody>
          <a:bodyPr>
            <a:noAutofit/>
          </a:bodyPr>
          <a:lstStyle/>
          <a:p>
            <a:r>
              <a:rPr lang="pt-BR" sz="4400" b="1" dirty="0">
                <a:solidFill>
                  <a:schemeClr val="tx1"/>
                </a:solidFill>
                <a:latin typeface="Abadi" panose="020B0604020104020204" pitchFamily="34" charset="0"/>
              </a:rPr>
              <a:t>Lição 07 - O Altar do Holocausto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46655" y="2131424"/>
            <a:ext cx="3034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lang="pt-BR" b="1" i="0" dirty="0">
                <a:solidFill>
                  <a:srgbClr val="48525C"/>
                </a:solidFill>
                <a:effectLst/>
                <a:latin typeface="Nunito Sans"/>
              </a:rPr>
              <a:t>Texto de Referência: </a:t>
            </a:r>
            <a:r>
              <a:rPr lang="pt-BR" b="0" i="0" u="none" strike="noStrike" dirty="0" err="1">
                <a:solidFill>
                  <a:srgbClr val="005AF0"/>
                </a:solidFill>
                <a:effectLst/>
                <a:latin typeface="Nunito Sans"/>
                <a:hlinkClick r:id="rId4"/>
              </a:rPr>
              <a:t>Ex</a:t>
            </a:r>
            <a:r>
              <a:rPr lang="pt-BR" b="0" i="0" u="none" strike="noStrike" dirty="0">
                <a:solidFill>
                  <a:srgbClr val="005AF0"/>
                </a:solidFill>
                <a:effectLst/>
                <a:latin typeface="Nunito Sans"/>
                <a:hlinkClick r:id="rId4"/>
              </a:rPr>
              <a:t> 27:1-8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dirty="0"/>
              <a:t>"Fez também o Altar do Holocausto de madeira de cetim; cinco côvados era seu comprimento, e de cinco côvados a sua largura, quadrado; e de três côvados a sua altura" </a:t>
            </a:r>
            <a:r>
              <a:rPr lang="pt-BR" b="1" dirty="0" err="1"/>
              <a:t>Êx</a:t>
            </a:r>
            <a:r>
              <a:rPr lang="pt-BR" b="1" dirty="0"/>
              <a:t> 38.1</a:t>
            </a: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dirty="0"/>
              <a:t>No Altar de Holocausto a morte determinava a remissão de pecados.</a:t>
            </a:r>
          </a:p>
          <a:p>
            <a:pPr lvl="0" algn="ctr" defTabSz="457200">
              <a:defRPr/>
            </a:pPr>
            <a:endParaRPr lang="pt-BR" dirty="0"/>
          </a:p>
          <a:p>
            <a:pPr lvl="0" algn="ctr" defTabSz="457200">
              <a:defRPr/>
            </a:pPr>
            <a:endParaRPr lang="pt-BR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Conceituar Altar de Holocausto;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Compreender o valor do sacrifício no culto levítico;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Conectar o Altar de Holocausto com a cruz.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03998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40" y="4655284"/>
            <a:ext cx="20609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dirty="0"/>
              <a:t>Oremos para que venhamos ser mais gratos pelo sacrifício de Cristo na cruz do Calvário.</a:t>
            </a: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6727446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278754" y="4989732"/>
            <a:ext cx="4295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0" i="0" dirty="0">
                <a:effectLst/>
                <a:latin typeface="Georgia" panose="02040502050405020303" pitchFamily="18" charset="0"/>
              </a:rPr>
              <a:t>A glória de Deus é para os que entram no Santo dos Santos.</a:t>
            </a:r>
            <a:endParaRPr lang="pt-BR" dirty="0"/>
          </a:p>
        </p:txBody>
      </p:sp>
      <p:pic>
        <p:nvPicPr>
          <p:cNvPr id="1028" name="Picture 4" descr="Diana Chaves GIF | Gfycat">
            <a:extLst>
              <a:ext uri="{FF2B5EF4-FFF2-40B4-BE49-F238E27FC236}">
                <a16:creationId xmlns:a16="http://schemas.microsoft.com/office/drawing/2014/main" id="{97668243-BBDD-472C-83CE-79F5C82188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677460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8F446B8F-0B93-44BC-806A-E78DB445A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1F5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1" i="0" u="none" strike="noStrike" cap="none" normalizeH="0" baseline="0">
                <a:ln>
                  <a:noFill/>
                </a:ln>
                <a:solidFill>
                  <a:srgbClr val="356884"/>
                </a:solidFill>
                <a:effectLst/>
                <a:latin typeface="Nunito Sans"/>
              </a:rPr>
              <a:t>Jesus foi o sacrifício perfeito na obra de redenção.</a:t>
            </a:r>
            <a:endParaRPr kumimoji="0" lang="pt-BR" altLang="pt-BR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rgbClr val="48525C"/>
                </a:solidFill>
                <a:effectLst/>
                <a:latin typeface="Nunito Sans"/>
              </a:rPr>
            </a:b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4" descr="Diana Chaves GIF | Gfycat">
            <a:extLst>
              <a:ext uri="{FF2B5EF4-FFF2-40B4-BE49-F238E27FC236}">
                <a16:creationId xmlns:a16="http://schemas.microsoft.com/office/drawing/2014/main" id="{CF9EA27B-E64A-4A2D-9444-E9BBDDB506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7918232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 sistema de sacrifícios">
            <a:extLst>
              <a:ext uri="{FF2B5EF4-FFF2-40B4-BE49-F238E27FC236}">
                <a16:creationId xmlns:a16="http://schemas.microsoft.com/office/drawing/2014/main" id="{8EF11303-28EC-4256-AF40-0827B2D5C2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" b="3392"/>
          <a:stretch/>
        </p:blipFill>
        <p:spPr bwMode="auto">
          <a:xfrm>
            <a:off x="-1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pt-BR" sz="3300" b="1" dirty="0"/>
              <a:t>1 - Conceituando o Altar de Holocausto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1800" dirty="0"/>
              <a:t>Neste tópico, veremos a definição da palavra "altar", que é literalmente "lugar de sacrifícios"; e a expressão "holos", derivado do grego é "inteiro"; portanto, concluímos que no Altar de Holocausto é o sentido de por  “inteiro”</a:t>
            </a:r>
          </a:p>
        </p:txBody>
      </p:sp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82" y="201953"/>
            <a:ext cx="11185635" cy="13255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1 - Conceituando o Altar de Holocausto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718" y="1690688"/>
            <a:ext cx="5157787" cy="480332"/>
          </a:xfrm>
        </p:spPr>
        <p:txBody>
          <a:bodyPr>
            <a:normAutofit fontScale="85000" lnSpcReduction="10000"/>
          </a:bodyPr>
          <a:lstStyle/>
          <a:p>
            <a:r>
              <a:rPr lang="pt-BR" dirty="0"/>
              <a:t>1.1. Altar de Bronze ou Altar de Transferência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7971" y="2171021"/>
            <a:ext cx="5383618" cy="299629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 Altar de Holocausto também é conhecido como Altar de Bronze, pois seu revestimento era de bronze, e não de ouro como os demais utensílios (</a:t>
            </a:r>
            <a:r>
              <a:rPr lang="pt-BR" sz="2000" dirty="0" err="1">
                <a:hlinkClick r:id="rId2"/>
              </a:rPr>
              <a:t>Ex</a:t>
            </a:r>
            <a:r>
              <a:rPr lang="pt-BR" sz="2000" dirty="0">
                <a:hlinkClick r:id="rId2"/>
              </a:rPr>
              <a:t> 27:2</a:t>
            </a:r>
            <a:r>
              <a:rPr lang="pt-BR" sz="2000" dirty="0"/>
              <a:t>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 Bronze é um símbolo do poder e juízo contra o pecado, julgamento.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Outro nome deste Altar é Altar de </a:t>
            </a:r>
            <a:r>
              <a:rPr lang="pt-BR" sz="2000" dirty="0" err="1"/>
              <a:t>Transferência,simbolizando</a:t>
            </a:r>
            <a:r>
              <a:rPr lang="pt-BR" sz="2000" dirty="0"/>
              <a:t> que seu pecado era transferido para o animal(</a:t>
            </a:r>
            <a:r>
              <a:rPr lang="pt-BR" sz="2000" dirty="0" err="1">
                <a:hlinkClick r:id="rId3"/>
              </a:rPr>
              <a:t>Ex</a:t>
            </a:r>
            <a:r>
              <a:rPr lang="pt-BR" sz="2000" dirty="0">
                <a:hlinkClick r:id="rId3"/>
              </a:rPr>
              <a:t> 4:27-35</a:t>
            </a:r>
            <a:r>
              <a:rPr lang="pt-BR" sz="2000" dirty="0"/>
              <a:t>). 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>
            <a:normAutofit fontScale="85000" lnSpcReduction="10000"/>
          </a:bodyPr>
          <a:lstStyle/>
          <a:p>
            <a:r>
              <a:rPr lang="pt-BR" dirty="0"/>
              <a:t>1.2. As pontas do Altar e sua utilização</a:t>
            </a:r>
          </a:p>
        </p:txBody>
      </p:sp>
      <p:sp>
        <p:nvSpPr>
          <p:cNvPr id="15" name="Espaço Reservado para Conteúdo 14">
            <a:extLst>
              <a:ext uri="{FF2B5EF4-FFF2-40B4-BE49-F238E27FC236}">
                <a16:creationId xmlns:a16="http://schemas.microsoft.com/office/drawing/2014/main" id="{C4C3E048-8406-477C-B243-846BECD9F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75505" y="1930854"/>
            <a:ext cx="5584443" cy="276628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É interessante notar quando o texto em apreciação diz que existiam quatro chifres nas pontas do altar, também cobertos de cobre (</a:t>
            </a:r>
            <a:r>
              <a:rPr lang="pt-BR" sz="2000" dirty="0" err="1">
                <a:hlinkClick r:id="rId4"/>
              </a:rPr>
              <a:t>Ex</a:t>
            </a:r>
            <a:r>
              <a:rPr lang="pt-BR" sz="2000" dirty="0">
                <a:hlinkClick r:id="rId4"/>
              </a:rPr>
              <a:t> 38:2</a:t>
            </a:r>
            <a:r>
              <a:rPr lang="pt-BR" sz="2000" dirty="0"/>
              <a:t>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No altar, além de servirem como adorno, também eram usados para amarrar os animais durante o sacrifício.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No decorrer da Bíblia vemos que estes chifres eram usados como refúgio por pecados (1 Reis 1.50-53).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Adonias encontrou misericórdia. Deus, através do profeta Amós, disse que quebraria os chifres do Altar, pois o povo pecava e corri para o lugar de misericórdia (Am 3.14).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Os chifres também falam de poder e grandeza, significando o poder e a autoridade de Jesus.</a:t>
            </a:r>
            <a:endParaRPr lang="pt-BR" sz="180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BFDFB52-03F1-4952-B628-B7FE9C04B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3045" y="5067300"/>
            <a:ext cx="2552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5" grpId="0" build="p"/>
      <p:bldP spid="1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69">
            <a:extLst>
              <a:ext uri="{FF2B5EF4-FFF2-40B4-BE49-F238E27FC236}">
                <a16:creationId xmlns:a16="http://schemas.microsoft.com/office/drawing/2014/main" id="{117AB3D3-3C9C-4DED-809A-78734805B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pt-BR" sz="2600" dirty="0"/>
              <a:t>2 - Características do Altar de Holocausto</a:t>
            </a:r>
            <a:br>
              <a:rPr lang="pt-BR" sz="2600" dirty="0"/>
            </a:br>
            <a:br>
              <a:rPr lang="pt-BR" sz="2600" dirty="0"/>
            </a:br>
            <a:endParaRPr lang="pt-BR" sz="2600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93661" y="2599509"/>
            <a:ext cx="4530898" cy="3639450"/>
          </a:xfrm>
        </p:spPr>
        <p:txBody>
          <a:bodyPr anchor="ctr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/>
              <a:t>Neste tópico veremos as características do Altar de Holocausto</a:t>
            </a:r>
          </a:p>
          <a:p>
            <a:pPr marL="494100" indent="-457200">
              <a:buFont typeface="+mj-lt"/>
              <a:buAutoNum type="arabicPeriod"/>
            </a:pPr>
            <a:endParaRPr lang="pt-BR" sz="2000"/>
          </a:p>
          <a:p>
            <a:pPr marL="494100" indent="-457200"/>
            <a:endParaRPr lang="pt-BR" sz="20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0FA1175-8BE7-457E-ABE3-7F90F1D12A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74" r="199" b="1"/>
          <a:stretch/>
        </p:blipFill>
        <p:spPr>
          <a:xfrm>
            <a:off x="5911532" y="2484255"/>
            <a:ext cx="5150277" cy="3714244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1127</Words>
  <Application>Microsoft Office PowerPoint</Application>
  <PresentationFormat>Widescreen</PresentationFormat>
  <Paragraphs>71</Paragraphs>
  <Slides>15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15</vt:i4>
      </vt:variant>
    </vt:vector>
  </HeadingPairs>
  <TitlesOfParts>
    <vt:vector size="26" baseType="lpstr">
      <vt:lpstr>Abadi</vt:lpstr>
      <vt:lpstr>Arial</vt:lpstr>
      <vt:lpstr>Calibri</vt:lpstr>
      <vt:lpstr>Calibri Light</vt:lpstr>
      <vt:lpstr>Calisto MT</vt:lpstr>
      <vt:lpstr>Georgia</vt:lpstr>
      <vt:lpstr>Nunito Sans</vt:lpstr>
      <vt:lpstr>Wingdings</vt:lpstr>
      <vt:lpstr>Wingdings 2</vt:lpstr>
      <vt:lpstr>Tema do Office</vt:lpstr>
      <vt:lpstr>Ardósia</vt:lpstr>
      <vt:lpstr>Lição 07 - O Altar do Holocausto</vt:lpstr>
      <vt:lpstr>Dica de leitura</vt:lpstr>
      <vt:lpstr>Apresentação do PowerPoint</vt:lpstr>
      <vt:lpstr>Você quer um curso sobre Tabernáculo?</vt:lpstr>
      <vt:lpstr>Lição 07 - O Altar do Holocausto</vt:lpstr>
      <vt:lpstr>INTRODUÇÃO</vt:lpstr>
      <vt:lpstr>1 - Conceituando o Altar de Holocausto</vt:lpstr>
      <vt:lpstr>1 - Conceituando o Altar de Holocausto</vt:lpstr>
      <vt:lpstr>2 - Características do Altar de Holocausto  </vt:lpstr>
      <vt:lpstr>2 - Características do Altar de Holocausto</vt:lpstr>
      <vt:lpstr>3 - O Altar de Holocausto e a cruz de Cristo</vt:lpstr>
      <vt:lpstr>3 - O Altar de Holocausto e a cruz de Cristo</vt:lpstr>
      <vt:lpstr>Conclusão</vt:lpstr>
      <vt:lpstr>Apresentação do PowerPoint</vt:lpstr>
      <vt:lpstr>Fonte: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36</cp:revision>
  <dcterms:created xsi:type="dcterms:W3CDTF">2021-07-01T23:48:49Z</dcterms:created>
  <dcterms:modified xsi:type="dcterms:W3CDTF">2021-08-14T02:33:37Z</dcterms:modified>
</cp:coreProperties>
</file>